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25"/>
  </p:notesMasterIdLst>
  <p:sldIdLst>
    <p:sldId id="256" r:id="rId2"/>
    <p:sldId id="257" r:id="rId3"/>
    <p:sldId id="284" r:id="rId4"/>
    <p:sldId id="290" r:id="rId5"/>
    <p:sldId id="291" r:id="rId6"/>
    <p:sldId id="292" r:id="rId7"/>
    <p:sldId id="293" r:id="rId8"/>
    <p:sldId id="259" r:id="rId9"/>
    <p:sldId id="260" r:id="rId10"/>
    <p:sldId id="261" r:id="rId11"/>
    <p:sldId id="285" r:id="rId12"/>
    <p:sldId id="262" r:id="rId13"/>
    <p:sldId id="263" r:id="rId14"/>
    <p:sldId id="265" r:id="rId15"/>
    <p:sldId id="266" r:id="rId16"/>
    <p:sldId id="286" r:id="rId17"/>
    <p:sldId id="267" r:id="rId18"/>
    <p:sldId id="287" r:id="rId19"/>
    <p:sldId id="288" r:id="rId20"/>
    <p:sldId id="289" r:id="rId21"/>
    <p:sldId id="268" r:id="rId22"/>
    <p:sldId id="269" r:id="rId23"/>
    <p:sldId id="270" r:id="rId2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32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F350A-2B13-48FD-A249-35F3FBB2C48E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E25E-6FA2-478B-9E22-1E1E34236EC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143447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Başlangıçtaki önemsiz ağrı hekime başvuruyu geciktirir. Dikkatle değerlendirilen bir olguyu hekim erken dönemde yakalayabilir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4E25E-6FA2-478B-9E22-1E1E34236EC5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11.09.2014 tarihinde kliniğe sevkli başvuru 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4E25E-6FA2-478B-9E22-1E1E34236EC5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Başvuru nedeni:  Protez vuruğu şikayeti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Yaklaşık 1 ay önce sağ </a:t>
            </a:r>
            <a:r>
              <a:rPr lang="tr-TR" dirty="0" err="1" smtClean="0"/>
              <a:t>maksilla</a:t>
            </a:r>
            <a:r>
              <a:rPr lang="tr-TR" dirty="0" smtClean="0"/>
              <a:t>  </a:t>
            </a:r>
            <a:r>
              <a:rPr lang="tr-TR" dirty="0" err="1" smtClean="0"/>
              <a:t>anterior</a:t>
            </a:r>
            <a:r>
              <a:rPr lang="tr-TR" dirty="0" smtClean="0"/>
              <a:t> </a:t>
            </a:r>
            <a:r>
              <a:rPr lang="tr-TR" dirty="0" err="1" smtClean="0"/>
              <a:t>bukkal</a:t>
            </a:r>
            <a:r>
              <a:rPr lang="tr-TR" dirty="0" smtClean="0"/>
              <a:t> bölgede başlayan küçük kızarık bir lezyon mevcut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4E25E-6FA2-478B-9E22-1E1E34236EC5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02.10.2014 tarihinde kliniğe sevkli başvuru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4E25E-6FA2-478B-9E22-1E1E34236EC5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Kliniğe başvuru nedeni diş çekimi sonrası oluşan şişlik ve </a:t>
            </a:r>
            <a:r>
              <a:rPr lang="tr-TR" dirty="0" err="1" smtClean="0"/>
              <a:t>oroantral</a:t>
            </a:r>
            <a:r>
              <a:rPr lang="tr-TR" dirty="0" smtClean="0"/>
              <a:t> açıklık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Yaklaşık bir ay önce 23 </a:t>
            </a:r>
            <a:r>
              <a:rPr lang="tr-TR" dirty="0" err="1" smtClean="0"/>
              <a:t>nolu</a:t>
            </a:r>
            <a:r>
              <a:rPr lang="tr-TR" dirty="0" smtClean="0"/>
              <a:t> dişinde oluşan ağrı nedeniyle diş çekimi yapılan hastada fossa </a:t>
            </a:r>
            <a:r>
              <a:rPr lang="tr-TR" dirty="0" err="1" smtClean="0"/>
              <a:t>kanina</a:t>
            </a:r>
            <a:r>
              <a:rPr lang="tr-TR" dirty="0" smtClean="0"/>
              <a:t> </a:t>
            </a:r>
            <a:r>
              <a:rPr lang="tr-TR" dirty="0" err="1" smtClean="0"/>
              <a:t>absesi</a:t>
            </a:r>
            <a:r>
              <a:rPr lang="tr-TR" dirty="0" smtClean="0"/>
              <a:t> görünümünde 3 hafta önce  yüzde bir şişlik meydana gelmiş. Ve 1 hafta sonrada ilgili bölgede </a:t>
            </a:r>
            <a:r>
              <a:rPr lang="tr-TR" dirty="0" err="1" smtClean="0"/>
              <a:t>oroantral</a:t>
            </a:r>
            <a:r>
              <a:rPr lang="tr-TR" dirty="0" smtClean="0"/>
              <a:t> açıklık oluşmuş. Klinik </a:t>
            </a:r>
            <a:r>
              <a:rPr lang="tr-TR" dirty="0" err="1" smtClean="0"/>
              <a:t>öntanı</a:t>
            </a:r>
            <a:r>
              <a:rPr lang="tr-TR" dirty="0" smtClean="0"/>
              <a:t> fossa </a:t>
            </a:r>
            <a:r>
              <a:rPr lang="tr-TR" dirty="0" err="1" smtClean="0"/>
              <a:t>kanina</a:t>
            </a:r>
            <a:r>
              <a:rPr lang="tr-TR" dirty="0" smtClean="0"/>
              <a:t> </a:t>
            </a:r>
            <a:r>
              <a:rPr lang="tr-TR" dirty="0" err="1" smtClean="0"/>
              <a:t>absesi</a:t>
            </a:r>
            <a:r>
              <a:rPr lang="tr-TR" dirty="0" smtClean="0"/>
              <a:t> ve </a:t>
            </a:r>
            <a:r>
              <a:rPr lang="tr-TR" dirty="0" err="1" smtClean="0"/>
              <a:t>oroantral</a:t>
            </a:r>
            <a:r>
              <a:rPr lang="tr-TR" dirty="0" smtClean="0"/>
              <a:t> açıklık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4E25E-6FA2-478B-9E22-1E1E34236EC5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20.02.2014.  CT alındı</a:t>
            </a:r>
          </a:p>
          <a:p>
            <a:r>
              <a:rPr lang="tr-TR" dirty="0" smtClean="0"/>
              <a:t>CT </a:t>
            </a:r>
            <a:r>
              <a:rPr lang="tr-TR" dirty="0" err="1" smtClean="0"/>
              <a:t>maksillada</a:t>
            </a:r>
            <a:r>
              <a:rPr lang="tr-TR" dirty="0" smtClean="0"/>
              <a:t> ileri derecede </a:t>
            </a:r>
            <a:r>
              <a:rPr lang="tr-TR" dirty="0" err="1" smtClean="0"/>
              <a:t>rezorpsiyon</a:t>
            </a:r>
            <a:r>
              <a:rPr lang="tr-TR" dirty="0" smtClean="0"/>
              <a:t> olduğu gözlendi.</a:t>
            </a:r>
          </a:p>
          <a:p>
            <a:r>
              <a:rPr lang="tr-TR" dirty="0" smtClean="0"/>
              <a:t>Hasta KBB servisine </a:t>
            </a:r>
            <a:r>
              <a:rPr lang="tr-TR" dirty="0" err="1" smtClean="0"/>
              <a:t>yönlendiridi</a:t>
            </a:r>
            <a:r>
              <a:rPr lang="tr-TR" dirty="0" smtClean="0"/>
              <a:t>.</a:t>
            </a:r>
          </a:p>
          <a:p>
            <a:r>
              <a:rPr lang="tr-TR" dirty="0" smtClean="0"/>
              <a:t>Hastadan alınan biyopsi sonucu lezyona SHC teşhisi konuldu.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4E25E-6FA2-478B-9E22-1E1E34236EC5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0371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792118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730649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756681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85806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932894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49870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58016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97083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927777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463849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42060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207487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80690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174089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393922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840948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C3E765E-E870-4D21-8844-C6D77FBBEBD4}" type="datetimeFigureOut">
              <a:rPr lang="tr-TR" smtClean="0"/>
              <a:pPr/>
              <a:t>23.02.2015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1162EC6-F2C9-47B8-AE9A-05FD30AB7E1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889760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928401" y="651164"/>
            <a:ext cx="8543163" cy="3345104"/>
          </a:xfrm>
        </p:spPr>
        <p:txBody>
          <a:bodyPr>
            <a:normAutofit/>
          </a:bodyPr>
          <a:lstStyle/>
          <a:p>
            <a:r>
              <a:rPr lang="tr-TR" sz="4800" dirty="0" smtClean="0"/>
              <a:t>ORAL MUKOZADA FARKLI KLİNİK GÖRÜNÜM SERGİLEYEN İKİ </a:t>
            </a:r>
            <a:r>
              <a:rPr lang="tr-TR" sz="4800" dirty="0"/>
              <a:t>SKUAMOZ HÜCRELİ </a:t>
            </a:r>
            <a:r>
              <a:rPr lang="tr-TR" sz="4800" dirty="0" smtClean="0"/>
              <a:t>KARSİNOMA OLGUSU</a:t>
            </a:r>
            <a:endParaRPr lang="tr-TR" sz="4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995100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ONDOKUZ MAYIS ÜNİVERSİTESİ</a:t>
            </a:r>
          </a:p>
          <a:p>
            <a:r>
              <a:rPr lang="tr-TR" dirty="0" smtClean="0"/>
              <a:t>DİŞ HEKİMLİĞİ FAKÜLTESİ</a:t>
            </a:r>
          </a:p>
          <a:p>
            <a:r>
              <a:rPr lang="tr-TR" dirty="0" smtClean="0"/>
              <a:t>AĞIZ, DİŞ ve ÇENE CERRAHİSİ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64610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0" y="167186"/>
            <a:ext cx="10018713" cy="1252182"/>
          </a:xfrm>
        </p:spPr>
        <p:txBody>
          <a:bodyPr/>
          <a:lstStyle/>
          <a:p>
            <a:r>
              <a:rPr lang="tr-TR" dirty="0" smtClean="0"/>
              <a:t>SKUAMOZ HÜCRELİ KARSİNOMA(SHC)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84310" y="1596788"/>
            <a:ext cx="10018713" cy="3771331"/>
          </a:xfrm>
        </p:spPr>
        <p:txBody>
          <a:bodyPr/>
          <a:lstStyle/>
          <a:p>
            <a:r>
              <a:rPr lang="tr-TR" dirty="0" smtClean="0"/>
              <a:t>En sık görülen oral kanserdir</a:t>
            </a:r>
          </a:p>
          <a:p>
            <a:r>
              <a:rPr lang="tr-TR" dirty="0" smtClean="0"/>
              <a:t>Çok </a:t>
            </a:r>
            <a:r>
              <a:rPr lang="tr-TR" dirty="0" smtClean="0"/>
              <a:t>katlı yassı </a:t>
            </a:r>
            <a:r>
              <a:rPr lang="tr-TR" dirty="0" err="1" smtClean="0"/>
              <a:t>epitelde</a:t>
            </a:r>
            <a:r>
              <a:rPr lang="tr-TR" dirty="0" smtClean="0"/>
              <a:t> </a:t>
            </a:r>
            <a:r>
              <a:rPr lang="tr-TR" dirty="0" err="1" smtClean="0"/>
              <a:t>epitel</a:t>
            </a:r>
            <a:r>
              <a:rPr lang="tr-TR" dirty="0" smtClean="0"/>
              <a:t> </a:t>
            </a:r>
            <a:r>
              <a:rPr lang="tr-TR" dirty="0" err="1" smtClean="0"/>
              <a:t>displazisi</a:t>
            </a:r>
            <a:r>
              <a:rPr lang="tr-TR" dirty="0" smtClean="0"/>
              <a:t> olarak </a:t>
            </a:r>
            <a:r>
              <a:rPr lang="tr-TR" dirty="0" smtClean="0"/>
              <a:t>başlayıp, bazal </a:t>
            </a:r>
            <a:r>
              <a:rPr lang="tr-TR" dirty="0" err="1" smtClean="0"/>
              <a:t>membrana</a:t>
            </a:r>
            <a:r>
              <a:rPr lang="tr-TR" dirty="0" smtClean="0"/>
              <a:t> ilerlemesi ile sonuçlanan değişiklik</a:t>
            </a:r>
          </a:p>
          <a:p>
            <a:r>
              <a:rPr lang="tr-TR" dirty="0" smtClean="0"/>
              <a:t>Sıklıkla </a:t>
            </a:r>
            <a:r>
              <a:rPr lang="tr-TR" dirty="0" smtClean="0"/>
              <a:t>40 yaş üzeri  </a:t>
            </a:r>
            <a:r>
              <a:rPr lang="tr-TR" dirty="0" smtClean="0"/>
              <a:t>ve erkek hastalarda </a:t>
            </a:r>
            <a:r>
              <a:rPr lang="tr-TR" dirty="0" smtClean="0"/>
              <a:t>görülür</a:t>
            </a:r>
            <a:endParaRPr lang="tr-TR" dirty="0" smtClean="0"/>
          </a:p>
        </p:txBody>
      </p:sp>
    </p:spTree>
    <p:extLst>
      <p:ext uri="{BB962C8B-B14F-4D97-AF65-F5344CB8AC3E}">
        <p14:creationId xmlns="" xmlns:p14="http://schemas.microsoft.com/office/powerpoint/2010/main" val="33104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SHC-Lokalizasyon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84310" y="2407921"/>
            <a:ext cx="10018713" cy="3383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.</a:t>
            </a:r>
            <a:r>
              <a:rPr lang="tr-TR" dirty="0" smtClean="0"/>
              <a:t>G</a:t>
            </a:r>
            <a:r>
              <a:rPr lang="tr-TR" dirty="0" smtClean="0"/>
              <a:t>örülme sıklığına göre:</a:t>
            </a:r>
            <a:endParaRPr lang="tr-TR" dirty="0" smtClean="0"/>
          </a:p>
          <a:p>
            <a:pPr lvl="1"/>
            <a:r>
              <a:rPr lang="tr-TR" dirty="0" smtClean="0"/>
              <a:t>Dil</a:t>
            </a:r>
            <a:endParaRPr lang="tr-TR" dirty="0" smtClean="0"/>
          </a:p>
          <a:p>
            <a:pPr lvl="1"/>
            <a:r>
              <a:rPr lang="tr-TR" dirty="0" smtClean="0"/>
              <a:t>Alt </a:t>
            </a:r>
            <a:r>
              <a:rPr lang="tr-TR" dirty="0" smtClean="0"/>
              <a:t>dudak</a:t>
            </a:r>
          </a:p>
          <a:p>
            <a:pPr lvl="1"/>
            <a:r>
              <a:rPr lang="tr-TR" dirty="0" smtClean="0"/>
              <a:t>Ağız tabanı</a:t>
            </a:r>
          </a:p>
          <a:p>
            <a:pPr lvl="1"/>
            <a:r>
              <a:rPr lang="tr-TR" dirty="0" smtClean="0"/>
              <a:t>Damak</a:t>
            </a:r>
            <a:r>
              <a:rPr lang="tr-TR" dirty="0" smtClean="0"/>
              <a:t>, dişeti/alveol kenarı, </a:t>
            </a:r>
            <a:r>
              <a:rPr lang="tr-TR" dirty="0" err="1" smtClean="0"/>
              <a:t>bukkal</a:t>
            </a:r>
            <a:r>
              <a:rPr lang="tr-TR" dirty="0" smtClean="0"/>
              <a:t> </a:t>
            </a:r>
            <a:r>
              <a:rPr lang="tr-TR" dirty="0" smtClean="0"/>
              <a:t>mukoza</a:t>
            </a: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SHC-</a:t>
            </a:r>
            <a:r>
              <a:rPr lang="tr-TR" dirty="0" err="1" smtClean="0"/>
              <a:t>Etyoloji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BELLİ DEĞİL</a:t>
            </a:r>
          </a:p>
          <a:p>
            <a:r>
              <a:rPr lang="tr-TR" dirty="0" smtClean="0"/>
              <a:t>Tütün</a:t>
            </a:r>
          </a:p>
          <a:p>
            <a:r>
              <a:rPr lang="tr-TR" dirty="0" smtClean="0"/>
              <a:t>Alkol</a:t>
            </a:r>
          </a:p>
          <a:p>
            <a:r>
              <a:rPr lang="tr-TR" dirty="0" smtClean="0"/>
              <a:t>Virüsler(HPV,HSV)</a:t>
            </a:r>
          </a:p>
          <a:p>
            <a:r>
              <a:rPr lang="tr-TR" dirty="0" smtClean="0"/>
              <a:t>güneş ışığı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SHC-Klinik görünüm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Klinik görüntü çeşitlidir </a:t>
            </a:r>
            <a:r>
              <a:rPr lang="tr-TR" dirty="0" smtClean="0"/>
              <a:t>ve hastalığın tanı konulduğu </a:t>
            </a:r>
            <a:r>
              <a:rPr lang="tr-TR" dirty="0" err="1" smtClean="0"/>
              <a:t>safasına</a:t>
            </a:r>
            <a:r>
              <a:rPr lang="tr-TR" dirty="0" smtClean="0"/>
              <a:t>, </a:t>
            </a:r>
            <a:r>
              <a:rPr lang="tr-TR" dirty="0" err="1" smtClean="0"/>
              <a:t>neoplasmın</a:t>
            </a:r>
            <a:r>
              <a:rPr lang="tr-TR" dirty="0" smtClean="0"/>
              <a:t> </a:t>
            </a:r>
            <a:r>
              <a:rPr lang="tr-TR" dirty="0" smtClean="0"/>
              <a:t>agresiflik düzeyine ve mukozanın hangi bölümünün tutulum gösterdiğine </a:t>
            </a:r>
            <a:r>
              <a:rPr lang="tr-TR" dirty="0" smtClean="0"/>
              <a:t>göre değişiklikler </a:t>
            </a:r>
            <a:r>
              <a:rPr lang="tr-TR" dirty="0" smtClean="0"/>
              <a:t>görülür.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SHC-Klinik görünüm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Mukozal </a:t>
            </a:r>
            <a:r>
              <a:rPr lang="sv-SE" dirty="0" smtClean="0"/>
              <a:t>epitelde oluşan kanser altta bulunan bağ dokusuna (lamina propria) </a:t>
            </a:r>
            <a:r>
              <a:rPr lang="sv-SE" dirty="0" smtClean="0"/>
              <a:t>penetre</a:t>
            </a:r>
            <a:r>
              <a:rPr lang="tr-TR" dirty="0" smtClean="0"/>
              <a:t> olursa </a:t>
            </a:r>
            <a:r>
              <a:rPr lang="tr-TR" dirty="0" err="1" smtClean="0"/>
              <a:t>invasiv</a:t>
            </a:r>
            <a:r>
              <a:rPr lang="tr-TR" dirty="0" smtClean="0"/>
              <a:t> </a:t>
            </a:r>
            <a:r>
              <a:rPr lang="tr-TR" dirty="0" err="1" smtClean="0"/>
              <a:t>karsinoma</a:t>
            </a:r>
            <a:r>
              <a:rPr lang="tr-TR" dirty="0" smtClean="0"/>
              <a:t> olarak adlandırılır</a:t>
            </a:r>
            <a:r>
              <a:rPr lang="tr-TR" dirty="0" smtClean="0"/>
              <a:t>.</a:t>
            </a:r>
            <a:r>
              <a:rPr lang="tr-TR" dirty="0" smtClean="0"/>
              <a:t> </a:t>
            </a:r>
            <a:endParaRPr lang="tr-TR" dirty="0" smtClean="0"/>
          </a:p>
          <a:p>
            <a:r>
              <a:rPr lang="tr-TR" dirty="0" err="1" smtClean="0"/>
              <a:t>İnvazyon</a:t>
            </a:r>
            <a:r>
              <a:rPr lang="tr-TR" dirty="0" smtClean="0"/>
              <a:t> yapmamış </a:t>
            </a:r>
            <a:r>
              <a:rPr lang="tr-TR" dirty="0" smtClean="0"/>
              <a:t>oral </a:t>
            </a:r>
            <a:r>
              <a:rPr lang="tr-TR" dirty="0" smtClean="0"/>
              <a:t>SHC </a:t>
            </a:r>
            <a:r>
              <a:rPr lang="tr-TR" dirty="0" smtClean="0"/>
              <a:t>kırmızı, beyaz veya ülsere lezyonlar şeklinde görülebilir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İnvazyon</a:t>
            </a:r>
            <a:r>
              <a:rPr lang="tr-TR" dirty="0" smtClean="0"/>
              <a:t> yapmış  SCC genellikle krater </a:t>
            </a:r>
            <a:r>
              <a:rPr lang="tr-TR" dirty="0" smtClean="0"/>
              <a:t>şeklinde ülser olarak </a:t>
            </a:r>
            <a:r>
              <a:rPr lang="tr-TR" dirty="0" smtClean="0"/>
              <a:t>görülür. </a:t>
            </a:r>
            <a:r>
              <a:rPr lang="tr-TR" dirty="0" err="1" smtClean="0"/>
              <a:t>Palpasyonda</a:t>
            </a:r>
            <a:r>
              <a:rPr lang="tr-TR" dirty="0" smtClean="0"/>
              <a:t> lezyonun </a:t>
            </a:r>
            <a:r>
              <a:rPr lang="tr-TR" dirty="0" smtClean="0"/>
              <a:t>sabit olduğu ve çevre dokuya </a:t>
            </a:r>
            <a:r>
              <a:rPr lang="tr-TR" dirty="0" err="1" smtClean="0"/>
              <a:t>fikse</a:t>
            </a:r>
            <a:r>
              <a:rPr lang="tr-TR" dirty="0" smtClean="0"/>
              <a:t> olduğu görülür.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SHC-Tedavi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RadikalCerrahi</a:t>
            </a:r>
            <a:endParaRPr lang="tr-TR" dirty="0" smtClean="0"/>
          </a:p>
          <a:p>
            <a:r>
              <a:rPr lang="tr-TR" dirty="0" smtClean="0"/>
              <a:t>Cerrahinin sınırları teşhis </a:t>
            </a:r>
            <a:r>
              <a:rPr lang="tr-TR" dirty="0" smtClean="0"/>
              <a:t>edildiği zamanki hastalığın yayılma derecesine bağlıdır. </a:t>
            </a:r>
            <a:endParaRPr lang="tr-TR" dirty="0" smtClean="0"/>
          </a:p>
          <a:p>
            <a:r>
              <a:rPr lang="tr-TR" dirty="0" err="1" smtClean="0"/>
              <a:t>İ</a:t>
            </a:r>
            <a:r>
              <a:rPr lang="tr-TR" dirty="0" err="1" smtClean="0"/>
              <a:t>nvazyon</a:t>
            </a:r>
            <a:r>
              <a:rPr lang="tr-TR" dirty="0" smtClean="0"/>
              <a:t> yoksa,tedavide </a:t>
            </a:r>
            <a:r>
              <a:rPr lang="tr-TR" dirty="0" smtClean="0"/>
              <a:t>basit </a:t>
            </a:r>
            <a:r>
              <a:rPr lang="tr-TR" dirty="0" err="1" smtClean="0"/>
              <a:t>eksizyon</a:t>
            </a:r>
            <a:r>
              <a:rPr lang="tr-TR" dirty="0" smtClean="0"/>
              <a:t> yeterli olacaktır. Eğer </a:t>
            </a:r>
            <a:r>
              <a:rPr lang="tr-TR" dirty="0" err="1" smtClean="0"/>
              <a:t>invazyon</a:t>
            </a:r>
            <a:r>
              <a:rPr lang="tr-TR" dirty="0" smtClean="0"/>
              <a:t> varsa daha geniş rezeksiyon </a:t>
            </a:r>
            <a:r>
              <a:rPr lang="tr-TR" dirty="0" err="1" smtClean="0"/>
              <a:t>yapılmasıgerekir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06890" y="2432713"/>
            <a:ext cx="10018713" cy="1752599"/>
          </a:xfrm>
        </p:spPr>
        <p:txBody>
          <a:bodyPr/>
          <a:lstStyle/>
          <a:p>
            <a:r>
              <a:rPr lang="tr-TR" dirty="0" smtClean="0"/>
              <a:t>VAKA SUNUMU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94658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10" y="221776"/>
            <a:ext cx="10018713" cy="1752599"/>
          </a:xfrm>
        </p:spPr>
        <p:txBody>
          <a:bodyPr/>
          <a:lstStyle/>
          <a:p>
            <a:r>
              <a:rPr lang="tr-TR" dirty="0" smtClean="0"/>
              <a:t>VAKA 1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99461" y="1725304"/>
            <a:ext cx="5926425" cy="4115939"/>
          </a:xfrm>
        </p:spPr>
        <p:txBody>
          <a:bodyPr>
            <a:normAutofit/>
          </a:bodyPr>
          <a:lstStyle/>
          <a:p>
            <a:r>
              <a:rPr lang="tr-TR" dirty="0" smtClean="0"/>
              <a:t>Yaş: 49 </a:t>
            </a:r>
          </a:p>
          <a:p>
            <a:r>
              <a:rPr lang="tr-TR" dirty="0" smtClean="0"/>
              <a:t>Cinsiyet: </a:t>
            </a:r>
            <a:r>
              <a:rPr lang="tr-TR" dirty="0" smtClean="0"/>
              <a:t>kadın</a:t>
            </a:r>
            <a:endParaRPr lang="tr-TR" dirty="0" smtClean="0"/>
          </a:p>
          <a:p>
            <a:r>
              <a:rPr lang="tr-TR" dirty="0" smtClean="0"/>
              <a:t>Sistemik </a:t>
            </a:r>
            <a:r>
              <a:rPr lang="tr-TR" dirty="0" smtClean="0"/>
              <a:t>rahatsızlığı:  Ø</a:t>
            </a:r>
            <a:endParaRPr lang="tr-TR" dirty="0" smtClean="0"/>
          </a:p>
          <a:p>
            <a:r>
              <a:rPr lang="tr-TR" dirty="0" smtClean="0"/>
              <a:t>Sigara, alkol </a:t>
            </a:r>
            <a:r>
              <a:rPr lang="tr-TR" dirty="0" smtClean="0"/>
              <a:t>kullanımı</a:t>
            </a:r>
            <a:r>
              <a:rPr lang="tr-TR" dirty="0" smtClean="0"/>
              <a:t>: </a:t>
            </a:r>
            <a:r>
              <a:rPr lang="tr-TR" dirty="0" smtClean="0"/>
              <a:t>Ø</a:t>
            </a:r>
          </a:p>
          <a:p>
            <a:r>
              <a:rPr lang="tr-TR" dirty="0" smtClean="0"/>
              <a:t>Başvuru nedeni:  Protez vuruğu </a:t>
            </a:r>
            <a:r>
              <a:rPr lang="tr-TR" dirty="0" smtClean="0"/>
              <a:t>şikayeti</a:t>
            </a:r>
            <a:endParaRPr lang="tr-TR" dirty="0" smtClean="0"/>
          </a:p>
          <a:p>
            <a:pPr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="" xmlns:p14="http://schemas.microsoft.com/office/powerpoint/2010/main" val="403302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27570" y="424815"/>
            <a:ext cx="6390110" cy="6019682"/>
          </a:xfrm>
          <a:prstGeom prst="rect">
            <a:avLst/>
          </a:prstGeom>
        </p:spPr>
      </p:pic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40080" y="990601"/>
            <a:ext cx="4602480" cy="2026920"/>
          </a:xfrm>
        </p:spPr>
        <p:txBody>
          <a:bodyPr>
            <a:normAutofit/>
          </a:bodyPr>
          <a:lstStyle/>
          <a:p>
            <a:r>
              <a:rPr lang="tr-TR" sz="4800" dirty="0" smtClean="0"/>
              <a:t>KLİNİK GÖRÜNÜM</a:t>
            </a:r>
            <a:endParaRPr lang="tr-TR" sz="4800" dirty="0"/>
          </a:p>
        </p:txBody>
      </p:sp>
    </p:spTree>
    <p:extLst>
      <p:ext uri="{BB962C8B-B14F-4D97-AF65-F5344CB8AC3E}">
        <p14:creationId xmlns="" xmlns:p14="http://schemas.microsoft.com/office/powerpoint/2010/main" val="393544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1484311" y="365760"/>
            <a:ext cx="10018713" cy="838201"/>
          </a:xfrm>
        </p:spPr>
        <p:txBody>
          <a:bodyPr>
            <a:normAutofit/>
          </a:bodyPr>
          <a:lstStyle/>
          <a:p>
            <a:r>
              <a:rPr lang="tr-TR" dirty="0" smtClean="0"/>
              <a:t>RADYOGRAFİK GÖRÜNÜM</a:t>
            </a: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D:\SEVİNÇ ÇIN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8236" y="1163781"/>
            <a:ext cx="10298113" cy="5457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7119" y="1099166"/>
            <a:ext cx="5919261" cy="528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1484311" y="0"/>
            <a:ext cx="9640889" cy="1264921"/>
          </a:xfrm>
        </p:spPr>
        <p:txBody>
          <a:bodyPr>
            <a:normAutofit/>
          </a:bodyPr>
          <a:lstStyle/>
          <a:p>
            <a:r>
              <a:rPr lang="tr-TR" dirty="0" smtClean="0"/>
              <a:t>CONE-BEAM TOMOGROFİ GÖRÜNTÜSÜ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9062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Aynı </a:t>
            </a:r>
            <a:r>
              <a:rPr lang="tr-TR" dirty="0"/>
              <a:t>gün biyopsi </a:t>
            </a:r>
            <a:r>
              <a:rPr lang="tr-TR" dirty="0" smtClean="0"/>
              <a:t>alındı.</a:t>
            </a:r>
          </a:p>
          <a:p>
            <a:r>
              <a:rPr lang="tr-TR" dirty="0"/>
              <a:t>P</a:t>
            </a:r>
            <a:r>
              <a:rPr lang="tr-TR" dirty="0" smtClean="0"/>
              <a:t>ost-op </a:t>
            </a:r>
            <a:r>
              <a:rPr lang="tr-TR" dirty="0"/>
              <a:t>olarak </a:t>
            </a:r>
            <a:r>
              <a:rPr lang="tr-TR" dirty="0" err="1"/>
              <a:t>antibiyotik,analjezik</a:t>
            </a:r>
            <a:r>
              <a:rPr lang="tr-TR" dirty="0"/>
              <a:t> ve ağız gargarası reçete edildi. </a:t>
            </a:r>
            <a:endParaRPr lang="tr-TR" dirty="0" smtClean="0"/>
          </a:p>
          <a:p>
            <a:r>
              <a:rPr lang="tr-TR" dirty="0" smtClean="0"/>
              <a:t>Biyopsi </a:t>
            </a:r>
            <a:r>
              <a:rPr lang="tr-TR" dirty="0"/>
              <a:t>için alınan parça </a:t>
            </a:r>
            <a:r>
              <a:rPr lang="tr-TR" dirty="0" err="1"/>
              <a:t>skuamoz</a:t>
            </a:r>
            <a:r>
              <a:rPr lang="tr-TR" dirty="0"/>
              <a:t> hücreli </a:t>
            </a:r>
            <a:r>
              <a:rPr lang="tr-TR" dirty="0" err="1" smtClean="0"/>
              <a:t>karsinom</a:t>
            </a:r>
            <a:r>
              <a:rPr lang="tr-TR" dirty="0" smtClean="0"/>
              <a:t>, </a:t>
            </a:r>
            <a:r>
              <a:rPr lang="tr-TR" dirty="0" err="1"/>
              <a:t>fibrom</a:t>
            </a:r>
            <a:r>
              <a:rPr lang="tr-TR" dirty="0"/>
              <a:t> ön tanısıyla patolojiye gönderildi. </a:t>
            </a:r>
            <a:endParaRPr lang="tr-TR" dirty="0" smtClean="0"/>
          </a:p>
          <a:p>
            <a:r>
              <a:rPr lang="tr-TR" dirty="0" err="1" smtClean="0"/>
              <a:t>Histopatolojik</a:t>
            </a:r>
            <a:r>
              <a:rPr lang="tr-TR" dirty="0" smtClean="0"/>
              <a:t> teşhis: </a:t>
            </a:r>
            <a:r>
              <a:rPr lang="tr-TR" dirty="0" err="1" smtClean="0"/>
              <a:t>skuamoz</a:t>
            </a:r>
            <a:r>
              <a:rPr lang="tr-TR" dirty="0" smtClean="0"/>
              <a:t> </a:t>
            </a:r>
            <a:r>
              <a:rPr lang="tr-TR" dirty="0"/>
              <a:t>hücreli </a:t>
            </a:r>
            <a:r>
              <a:rPr lang="tr-TR" dirty="0" err="1"/>
              <a:t>karsinom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Kulak-burun-boğaz </a:t>
            </a:r>
            <a:r>
              <a:rPr lang="tr-TR" dirty="0"/>
              <a:t>servisine </a:t>
            </a:r>
            <a:r>
              <a:rPr lang="tr-TR" dirty="0" smtClean="0"/>
              <a:t>yönlendirildi.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68503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 2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Yaş: 39</a:t>
            </a:r>
          </a:p>
          <a:p>
            <a:r>
              <a:rPr lang="tr-TR" dirty="0" smtClean="0"/>
              <a:t>Cinsiyet: Erkek</a:t>
            </a:r>
            <a:endParaRPr lang="tr-TR" dirty="0"/>
          </a:p>
          <a:p>
            <a:r>
              <a:rPr lang="tr-TR" dirty="0"/>
              <a:t>Sistemik </a:t>
            </a:r>
            <a:r>
              <a:rPr lang="tr-TR" dirty="0" smtClean="0"/>
              <a:t>rahatsızlık: Ø</a:t>
            </a:r>
          </a:p>
          <a:p>
            <a:r>
              <a:rPr lang="tr-TR" dirty="0" smtClean="0"/>
              <a:t>Sigara </a:t>
            </a:r>
            <a:r>
              <a:rPr lang="tr-TR" dirty="0" smtClean="0"/>
              <a:t>kullanımı </a:t>
            </a:r>
            <a:r>
              <a:rPr lang="tr-TR" dirty="0" smtClean="0"/>
              <a:t>: </a:t>
            </a:r>
            <a:r>
              <a:rPr lang="el-GR" dirty="0" smtClean="0"/>
              <a:t>√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78109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84311" y="955343"/>
            <a:ext cx="4561648" cy="483585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4000" dirty="0" smtClean="0"/>
              <a:t>KLİNİK GÖRÜNÜM</a:t>
            </a:r>
            <a:endParaRPr lang="tr-TR" sz="4000" dirty="0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675" y="252336"/>
            <a:ext cx="5609229" cy="62418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7197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63529" y="394855"/>
            <a:ext cx="10018713" cy="1059873"/>
          </a:xfrm>
        </p:spPr>
        <p:txBody>
          <a:bodyPr/>
          <a:lstStyle/>
          <a:p>
            <a:r>
              <a:rPr lang="tr-TR" dirty="0" smtClean="0"/>
              <a:t>Radyografik Görünüm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D:\ABDULKADİR KEPİÇ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0979" y="1630680"/>
            <a:ext cx="9715182" cy="409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88776" y="1015620"/>
            <a:ext cx="4056681" cy="4320655"/>
          </a:xfrm>
        </p:spPr>
        <p:txBody>
          <a:bodyPr>
            <a:normAutofit/>
          </a:bodyPr>
          <a:lstStyle/>
          <a:p>
            <a:r>
              <a:rPr lang="tr-TR" sz="4000" dirty="0" err="1" smtClean="0"/>
              <a:t>Cone</a:t>
            </a:r>
            <a:r>
              <a:rPr lang="tr-TR" sz="4000" dirty="0" smtClean="0"/>
              <a:t>-</a:t>
            </a:r>
            <a:r>
              <a:rPr lang="tr-TR" sz="4000" dirty="0" err="1" smtClean="0"/>
              <a:t>Beam</a:t>
            </a:r>
            <a:r>
              <a:rPr lang="tr-TR" sz="4000" dirty="0" smtClean="0"/>
              <a:t> </a:t>
            </a:r>
            <a:r>
              <a:rPr lang="tr-TR" sz="4000" dirty="0" err="1" smtClean="0"/>
              <a:t>Tomogrofi</a:t>
            </a:r>
            <a:r>
              <a:rPr lang="tr-TR" sz="4000" dirty="0" smtClean="0"/>
              <a:t> Görüntüsü</a:t>
            </a:r>
            <a:endParaRPr lang="tr-TR" sz="4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061" y="0"/>
            <a:ext cx="6223378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226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 descr="D:\Hasta Takibi\abdülkadir kepiç\Ekran Alıntısı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D:\Hasta Takibi\abdülkadir kepiç\Ekran Alıntısı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6746" y="581891"/>
            <a:ext cx="10515600" cy="56444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5" descr="D:\Hasta Takibi\abdülkadir kepiç\Ekran Alıntısı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3503" y="697674"/>
            <a:ext cx="9959624" cy="5441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1484311" y="441960"/>
            <a:ext cx="10018713" cy="1386841"/>
          </a:xfrm>
        </p:spPr>
        <p:txBody>
          <a:bodyPr>
            <a:normAutofit/>
          </a:bodyPr>
          <a:lstStyle/>
          <a:p>
            <a:r>
              <a:rPr lang="tr-TR" sz="4800" dirty="0" smtClean="0"/>
              <a:t>Tedavi</a:t>
            </a:r>
            <a:endParaRPr lang="tr-TR" sz="48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21" y="1966759"/>
            <a:ext cx="5969044" cy="4479761"/>
          </a:xfrm>
        </p:spPr>
      </p:pic>
    </p:spTree>
    <p:extLst>
      <p:ext uri="{BB962C8B-B14F-4D97-AF65-F5344CB8AC3E}">
        <p14:creationId xmlns="" xmlns:p14="http://schemas.microsoft.com/office/powerpoint/2010/main" val="137552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SHC ağız içi tüm lezyonların teşhisinde mutlaka göz önüne alınmalıdır.  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tip </a:t>
            </a:r>
            <a:r>
              <a:rPr lang="tr-TR" dirty="0" err="1"/>
              <a:t>malignite</a:t>
            </a:r>
            <a:r>
              <a:rPr lang="tr-TR" dirty="0"/>
              <a:t> şüphesi uyandıran </a:t>
            </a:r>
            <a:r>
              <a:rPr lang="tr-TR" dirty="0" smtClean="0"/>
              <a:t>lezyonlar  zaman kaybedilmeden biyopsi alınmalı tedavilerine başlanmalıdır. </a:t>
            </a:r>
            <a:endParaRPr lang="tr-TR" dirty="0" smtClean="0"/>
          </a:p>
          <a:p>
            <a:r>
              <a:rPr lang="tr-TR" dirty="0" smtClean="0"/>
              <a:t>Erken </a:t>
            </a:r>
            <a:r>
              <a:rPr lang="tr-TR" dirty="0" smtClean="0"/>
              <a:t>teşhis, </a:t>
            </a:r>
            <a:r>
              <a:rPr lang="tr-TR" dirty="0" err="1" smtClean="0"/>
              <a:t>malign</a:t>
            </a:r>
            <a:r>
              <a:rPr lang="tr-TR" dirty="0" smtClean="0"/>
              <a:t> lezyonlarda tedavi </a:t>
            </a:r>
            <a:r>
              <a:rPr lang="tr-TR" dirty="0"/>
              <a:t>sonrası </a:t>
            </a:r>
            <a:r>
              <a:rPr lang="tr-TR" smtClean="0"/>
              <a:t>prognozunda</a:t>
            </a:r>
            <a:r>
              <a:rPr lang="tr-TR" dirty="0" smtClean="0"/>
              <a:t> çok önemlidir. 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7910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309" y="249072"/>
            <a:ext cx="10018713" cy="870045"/>
          </a:xfrm>
        </p:spPr>
        <p:txBody>
          <a:bodyPr/>
          <a:lstStyle/>
          <a:p>
            <a:r>
              <a:rPr lang="tr-TR" dirty="0" smtClean="0"/>
              <a:t>Kaynaklar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84310" y="1869743"/>
            <a:ext cx="10018713" cy="3921457"/>
          </a:xfrm>
        </p:spPr>
        <p:txBody>
          <a:bodyPr>
            <a:normAutofit/>
          </a:bodyPr>
          <a:lstStyle/>
          <a:p>
            <a:r>
              <a:rPr lang="tr-TR" dirty="0" smtClean="0"/>
              <a:t>1. </a:t>
            </a:r>
            <a:r>
              <a:rPr lang="tr-TR" dirty="0" err="1"/>
              <a:t>Tekkeşin</a:t>
            </a:r>
            <a:r>
              <a:rPr lang="tr-TR" dirty="0"/>
              <a:t> MS, Ersan N, Aksakallı N, Olgaç V, Alatlı C. Oral </a:t>
            </a:r>
            <a:r>
              <a:rPr lang="tr-TR" dirty="0" err="1"/>
              <a:t>Skuamöz</a:t>
            </a:r>
            <a:r>
              <a:rPr lang="tr-TR" dirty="0"/>
              <a:t> </a:t>
            </a:r>
            <a:r>
              <a:rPr lang="tr-TR" dirty="0" smtClean="0"/>
              <a:t>Hücreli Karsinom:147 </a:t>
            </a:r>
            <a:r>
              <a:rPr lang="tr-TR" dirty="0"/>
              <a:t>Vakanın Retrospektif Çalışması GÜ Diş </a:t>
            </a:r>
            <a:r>
              <a:rPr lang="tr-TR" dirty="0" err="1"/>
              <a:t>Hek</a:t>
            </a:r>
            <a:r>
              <a:rPr lang="tr-TR" dirty="0"/>
              <a:t> Fak </a:t>
            </a:r>
            <a:r>
              <a:rPr lang="tr-TR" dirty="0" err="1" smtClean="0"/>
              <a:t>Derg</a:t>
            </a:r>
            <a:r>
              <a:rPr lang="tr-TR" dirty="0" smtClean="0"/>
              <a:t> 29(2</a:t>
            </a:r>
            <a:r>
              <a:rPr lang="tr-TR" dirty="0"/>
              <a:t>): 93-98, 2012</a:t>
            </a:r>
          </a:p>
          <a:p>
            <a:r>
              <a:rPr lang="tr-TR" dirty="0" smtClean="0"/>
              <a:t>2. </a:t>
            </a:r>
            <a:r>
              <a:rPr lang="tr-TR" dirty="0"/>
              <a:t>Tanyeri H, Ofluoğlu D, Karataşlı G, Yılmazer R. Oral Kanserlerin Erken </a:t>
            </a:r>
            <a:r>
              <a:rPr lang="tr-TR" dirty="0" smtClean="0"/>
              <a:t>Teşhisinde Diş </a:t>
            </a:r>
            <a:r>
              <a:rPr lang="tr-TR" dirty="0"/>
              <a:t>Hekimlerinin Rolü: İki Olgu Nedeniyle. İÜ Diş </a:t>
            </a:r>
            <a:r>
              <a:rPr lang="tr-TR" dirty="0" err="1"/>
              <a:t>Hek</a:t>
            </a:r>
            <a:r>
              <a:rPr lang="tr-TR" dirty="0"/>
              <a:t> Fak </a:t>
            </a:r>
            <a:r>
              <a:rPr lang="tr-TR" dirty="0" err="1" smtClean="0"/>
              <a:t>Derg</a:t>
            </a:r>
            <a:r>
              <a:rPr lang="tr-TR" dirty="0" smtClean="0"/>
              <a:t> 42(3-4</a:t>
            </a:r>
            <a:r>
              <a:rPr lang="tr-TR" dirty="0"/>
              <a:t>): 11-16,2008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16059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ks">
  <a:themeElements>
    <a:clrScheme name="Paralaks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ks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k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Paralaks</Template>
  <TotalTime>124</TotalTime>
  <Words>523</Words>
  <Application>Microsoft Office PowerPoint</Application>
  <PresentationFormat>Özel</PresentationFormat>
  <Paragraphs>80</Paragraphs>
  <Slides>23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Paralaks</vt:lpstr>
      <vt:lpstr>ORAL MUKOZADA FARKLI KLİNİK GÖRÜNÜM SERGİLEYEN İKİ SKUAMOZ HÜCRELİ KARSİNOMA OLGUSU</vt:lpstr>
      <vt:lpstr>SKUAMOZ HÜCRELİ KARSİNOMA(SHC)</vt:lpstr>
      <vt:lpstr>SHC-Lokalizasyon</vt:lpstr>
      <vt:lpstr>SHC-Etyoloji </vt:lpstr>
      <vt:lpstr>SHC-Klinik görünüm</vt:lpstr>
      <vt:lpstr>SHC-Klinik görünüm</vt:lpstr>
      <vt:lpstr>SHC-Tedavi</vt:lpstr>
      <vt:lpstr>VAKA SUNUMU</vt:lpstr>
      <vt:lpstr>VAKA 1</vt:lpstr>
      <vt:lpstr>KLİNİK GÖRÜNÜM</vt:lpstr>
      <vt:lpstr>RADYOGRAFİK GÖRÜNÜM</vt:lpstr>
      <vt:lpstr>CONE-BEAM TOMOGROFİ GÖRÜNTÜSÜ</vt:lpstr>
      <vt:lpstr>Tedavi</vt:lpstr>
      <vt:lpstr>VAKA 2</vt:lpstr>
      <vt:lpstr>Slayt 15</vt:lpstr>
      <vt:lpstr>Radyografik Görünüm</vt:lpstr>
      <vt:lpstr>Slayt 17</vt:lpstr>
      <vt:lpstr>Slayt 18</vt:lpstr>
      <vt:lpstr>Slayt 19</vt:lpstr>
      <vt:lpstr>Slayt 20</vt:lpstr>
      <vt:lpstr>Tedavi</vt:lpstr>
      <vt:lpstr>Sonuç</vt:lpstr>
      <vt:lpstr>Kaynaklar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TİPİK GÖRÜNÜMLÜ İKİ ADET SKUAMOZ HÜCRELİ KARSİNOMA</dc:title>
  <dc:creator>cihan baylan</dc:creator>
  <cp:lastModifiedBy>burcu</cp:lastModifiedBy>
  <cp:revision>22</cp:revision>
  <dcterms:created xsi:type="dcterms:W3CDTF">2015-02-17T20:40:11Z</dcterms:created>
  <dcterms:modified xsi:type="dcterms:W3CDTF">2015-02-23T15:43:20Z</dcterms:modified>
</cp:coreProperties>
</file>